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4A3D1-0196-48E4-9C91-C1E060C599AF}" v="158" dt="2021-06-22T11:28:19.322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>
        <p:scale>
          <a:sx n="200" d="100"/>
          <a:sy n="200" d="100"/>
        </p:scale>
        <p:origin x="-24" y="-30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22-6-2021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22-6-2021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Afronden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pijl&#10;&#10;Automatisch gegenereerde beschrijving">
            <a:extLst>
              <a:ext uri="{FF2B5EF4-FFF2-40B4-BE49-F238E27FC236}">
                <a16:creationId xmlns:a16="http://schemas.microsoft.com/office/drawing/2014/main" id="{C64B5911-7076-47B6-A827-E4EA2EE541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061" y="113403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C8412-6D74-48E5-926B-7DE7CC87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EC61C8C-C948-4BDF-8937-D4D4FA909971}"/>
              </a:ext>
            </a:extLst>
          </p:cNvPr>
          <p:cNvSpPr txBox="1"/>
          <p:nvPr/>
        </p:nvSpPr>
        <p:spPr>
          <a:xfrm>
            <a:off x="1358283" y="1944210"/>
            <a:ext cx="4737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Je leert wat afronden is.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Je leert hoe je moet afronden.</a:t>
            </a:r>
          </a:p>
          <a:p>
            <a:r>
              <a:rPr lang="nl-NL" dirty="0"/>
              <a:t> </a:t>
            </a:r>
          </a:p>
          <a:p>
            <a:pPr marL="285750" indent="-285750">
              <a:buFontTx/>
              <a:buChar char="-"/>
            </a:pPr>
            <a:r>
              <a:rPr lang="nl-NL" dirty="0"/>
              <a:t>Je leert wat decimalen zijn. </a:t>
            </a:r>
          </a:p>
        </p:txBody>
      </p:sp>
    </p:spTree>
    <p:extLst>
      <p:ext uri="{BB962C8B-B14F-4D97-AF65-F5344CB8AC3E}">
        <p14:creationId xmlns:p14="http://schemas.microsoft.com/office/powerpoint/2010/main" val="2208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C8412-6D74-48E5-926B-7DE7CC87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Afronden op helen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BFA0AF-A7C9-4A1F-9360-D30243DCDCD6}"/>
              </a:ext>
            </a:extLst>
          </p:cNvPr>
          <p:cNvSpPr txBox="1"/>
          <p:nvPr/>
        </p:nvSpPr>
        <p:spPr>
          <a:xfrm>
            <a:off x="1294363" y="1853754"/>
            <a:ext cx="389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Helen</a:t>
            </a:r>
            <a:r>
              <a:rPr lang="nl-NL" dirty="0"/>
              <a:t> zijn getallen zonder een komma.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F2C314C-BB70-430D-A83B-35BD720549C5}"/>
              </a:ext>
            </a:extLst>
          </p:cNvPr>
          <p:cNvSpPr txBox="1"/>
          <p:nvPr/>
        </p:nvSpPr>
        <p:spPr>
          <a:xfrm>
            <a:off x="1420427" y="2556769"/>
            <a:ext cx="3426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rond je de volgende getallen af op helen? </a:t>
            </a:r>
          </a:p>
          <a:p>
            <a:endParaRPr lang="nl-NL" dirty="0"/>
          </a:p>
          <a:p>
            <a:r>
              <a:rPr lang="nl-NL" dirty="0"/>
              <a:t>3,4 </a:t>
            </a:r>
          </a:p>
          <a:p>
            <a:r>
              <a:rPr lang="nl-NL" dirty="0"/>
              <a:t>3,5 </a:t>
            </a:r>
          </a:p>
          <a:p>
            <a:r>
              <a:rPr lang="nl-NL" dirty="0"/>
              <a:t>9,1</a:t>
            </a:r>
          </a:p>
          <a:p>
            <a:r>
              <a:rPr lang="nl-NL" dirty="0"/>
              <a:t>546,6</a:t>
            </a:r>
          </a:p>
          <a:p>
            <a:r>
              <a:rPr lang="nl-NL" dirty="0"/>
              <a:t>123,9567653</a:t>
            </a:r>
          </a:p>
          <a:p>
            <a:r>
              <a:rPr lang="nl-NL" dirty="0"/>
              <a:t>32,2353563</a:t>
            </a:r>
          </a:p>
          <a:p>
            <a:r>
              <a:rPr lang="nl-NL" dirty="0"/>
              <a:t>2,344633548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66BF0D25-2CAF-4817-A6F6-DA50AB3550D9}"/>
              </a:ext>
            </a:extLst>
          </p:cNvPr>
          <p:cNvCxnSpPr/>
          <p:nvPr/>
        </p:nvCxnSpPr>
        <p:spPr>
          <a:xfrm>
            <a:off x="2041864" y="3551068"/>
            <a:ext cx="1642369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3F742C9C-0DC4-43C4-92E4-28BE7B180A28}"/>
              </a:ext>
            </a:extLst>
          </p:cNvPr>
          <p:cNvCxnSpPr/>
          <p:nvPr/>
        </p:nvCxnSpPr>
        <p:spPr>
          <a:xfrm>
            <a:off x="2041864" y="3818878"/>
            <a:ext cx="1642369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2BA226A3-F8E3-4900-93EE-EEA5714E6B48}"/>
              </a:ext>
            </a:extLst>
          </p:cNvPr>
          <p:cNvCxnSpPr/>
          <p:nvPr/>
        </p:nvCxnSpPr>
        <p:spPr>
          <a:xfrm>
            <a:off x="2041864" y="4111841"/>
            <a:ext cx="1642369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89A2947-A43C-4F8C-AFCF-30868566A914}"/>
              </a:ext>
            </a:extLst>
          </p:cNvPr>
          <p:cNvCxnSpPr>
            <a:cxnSpLocks/>
          </p:cNvCxnSpPr>
          <p:nvPr/>
        </p:nvCxnSpPr>
        <p:spPr>
          <a:xfrm>
            <a:off x="2334827" y="4378171"/>
            <a:ext cx="1349406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8A094E9-E0E7-483A-88B5-165A866C3356}"/>
              </a:ext>
            </a:extLst>
          </p:cNvPr>
          <p:cNvCxnSpPr>
            <a:cxnSpLocks/>
          </p:cNvCxnSpPr>
          <p:nvPr/>
        </p:nvCxnSpPr>
        <p:spPr>
          <a:xfrm>
            <a:off x="3000652" y="4645979"/>
            <a:ext cx="68358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1C5B4154-BFBD-453C-B2DD-A623E054214A}"/>
              </a:ext>
            </a:extLst>
          </p:cNvPr>
          <p:cNvCxnSpPr>
            <a:cxnSpLocks/>
          </p:cNvCxnSpPr>
          <p:nvPr/>
        </p:nvCxnSpPr>
        <p:spPr>
          <a:xfrm>
            <a:off x="3000652" y="4949299"/>
            <a:ext cx="68358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8CCDBCA-1B6D-49B8-9FBA-C54624D64241}"/>
              </a:ext>
            </a:extLst>
          </p:cNvPr>
          <p:cNvCxnSpPr>
            <a:cxnSpLocks/>
          </p:cNvCxnSpPr>
          <p:nvPr/>
        </p:nvCxnSpPr>
        <p:spPr>
          <a:xfrm>
            <a:off x="3000652" y="5188996"/>
            <a:ext cx="68358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058425E6-7374-4D12-B5AF-EA4BA3F5DFEB}"/>
              </a:ext>
            </a:extLst>
          </p:cNvPr>
          <p:cNvSpPr txBox="1"/>
          <p:nvPr/>
        </p:nvSpPr>
        <p:spPr>
          <a:xfrm>
            <a:off x="6096000" y="1796742"/>
            <a:ext cx="5202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Afspraak: </a:t>
            </a:r>
          </a:p>
          <a:p>
            <a:r>
              <a:rPr lang="nl-NL" dirty="0"/>
              <a:t>Als het getal achter het laatste getal 4 of lager is, dan rond je naar beneden af. </a:t>
            </a:r>
          </a:p>
          <a:p>
            <a:endParaRPr lang="nl-NL" dirty="0"/>
          </a:p>
          <a:p>
            <a:r>
              <a:rPr lang="nl-NL" dirty="0"/>
              <a:t>Als het getal achter het laatste getal 5 of hoger is, dan rond je af naar boven.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399E8C1-7BAB-4ED5-B91F-437C4D199FD1}"/>
              </a:ext>
            </a:extLst>
          </p:cNvPr>
          <p:cNvSpPr txBox="1"/>
          <p:nvPr/>
        </p:nvSpPr>
        <p:spPr>
          <a:xfrm>
            <a:off x="3815080" y="3394301"/>
            <a:ext cx="3284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50128AD-BB89-403A-BEF2-FB7E56FF85FE}"/>
              </a:ext>
            </a:extLst>
          </p:cNvPr>
          <p:cNvSpPr txBox="1"/>
          <p:nvPr/>
        </p:nvSpPr>
        <p:spPr>
          <a:xfrm>
            <a:off x="3815080" y="3645427"/>
            <a:ext cx="3284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DEA88F0-34E5-42F4-BB30-2829CA9FB90C}"/>
              </a:ext>
            </a:extLst>
          </p:cNvPr>
          <p:cNvSpPr txBox="1"/>
          <p:nvPr/>
        </p:nvSpPr>
        <p:spPr>
          <a:xfrm>
            <a:off x="3832192" y="3918944"/>
            <a:ext cx="3284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9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0472CC2-2D5A-44E1-8D0F-4B79219A4203}"/>
              </a:ext>
            </a:extLst>
          </p:cNvPr>
          <p:cNvSpPr txBox="1"/>
          <p:nvPr/>
        </p:nvSpPr>
        <p:spPr>
          <a:xfrm>
            <a:off x="3818876" y="4191146"/>
            <a:ext cx="6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547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7D4707A-4A80-417C-A61B-C9812805A30C}"/>
              </a:ext>
            </a:extLst>
          </p:cNvPr>
          <p:cNvSpPr txBox="1"/>
          <p:nvPr/>
        </p:nvSpPr>
        <p:spPr>
          <a:xfrm>
            <a:off x="3818876" y="4455117"/>
            <a:ext cx="6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124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8F177DA-C888-401E-ABD7-93E54524E24A}"/>
              </a:ext>
            </a:extLst>
          </p:cNvPr>
          <p:cNvSpPr txBox="1"/>
          <p:nvPr/>
        </p:nvSpPr>
        <p:spPr>
          <a:xfrm>
            <a:off x="6102118" y="4003544"/>
            <a:ext cx="4795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Wat is het laatste getal? </a:t>
            </a:r>
          </a:p>
          <a:p>
            <a:pPr marL="342900" indent="-342900">
              <a:buAutoNum type="arabicPeriod"/>
            </a:pPr>
            <a:r>
              <a:rPr lang="nl-NL" dirty="0"/>
              <a:t>Wat staat er voor getal na het laatste getal?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4 of lager – laatste getal blijft hetzelfde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5 of hoger – laatste getal wordt 1 meer. </a:t>
            </a:r>
          </a:p>
          <a:p>
            <a:pPr marL="800100" lvl="1" indent="-342900">
              <a:buAutoNum type="arabicPeriod"/>
            </a:pPr>
            <a:endParaRPr lang="nl-NL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9FBD0FA-882B-45FF-86E3-ECB90066AA8E}"/>
              </a:ext>
            </a:extLst>
          </p:cNvPr>
          <p:cNvSpPr txBox="1"/>
          <p:nvPr/>
        </p:nvSpPr>
        <p:spPr>
          <a:xfrm>
            <a:off x="3815080" y="4756476"/>
            <a:ext cx="6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32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F63E7A3-ABC7-4F94-86CA-292F2019FA87}"/>
              </a:ext>
            </a:extLst>
          </p:cNvPr>
          <p:cNvSpPr txBox="1"/>
          <p:nvPr/>
        </p:nvSpPr>
        <p:spPr>
          <a:xfrm>
            <a:off x="3801763" y="5022596"/>
            <a:ext cx="6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402029D6-2F7E-4A94-B347-B59B2145A852}"/>
              </a:ext>
            </a:extLst>
          </p:cNvPr>
          <p:cNvCxnSpPr/>
          <p:nvPr/>
        </p:nvCxnSpPr>
        <p:spPr>
          <a:xfrm>
            <a:off x="1645920" y="3394301"/>
            <a:ext cx="0" cy="25112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E8ED0399-F562-4D55-825C-A4AE50AEFC11}"/>
              </a:ext>
            </a:extLst>
          </p:cNvPr>
          <p:cNvCxnSpPr/>
          <p:nvPr/>
        </p:nvCxnSpPr>
        <p:spPr>
          <a:xfrm>
            <a:off x="1656080" y="3693315"/>
            <a:ext cx="0" cy="25112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BF1AAD9B-E62E-46B8-99A0-1CB347804A67}"/>
              </a:ext>
            </a:extLst>
          </p:cNvPr>
          <p:cNvCxnSpPr/>
          <p:nvPr/>
        </p:nvCxnSpPr>
        <p:spPr>
          <a:xfrm>
            <a:off x="1666240" y="4003544"/>
            <a:ext cx="0" cy="25112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61C4EC1D-1394-4196-B971-F8E75BB5B566}"/>
              </a:ext>
            </a:extLst>
          </p:cNvPr>
          <p:cNvCxnSpPr/>
          <p:nvPr/>
        </p:nvCxnSpPr>
        <p:spPr>
          <a:xfrm>
            <a:off x="1889760" y="4250249"/>
            <a:ext cx="0" cy="25112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AAE164F0-A309-4FEA-9FCB-B20F48ACDF18}"/>
              </a:ext>
            </a:extLst>
          </p:cNvPr>
          <p:cNvCxnSpPr/>
          <p:nvPr/>
        </p:nvCxnSpPr>
        <p:spPr>
          <a:xfrm>
            <a:off x="1889760" y="4560478"/>
            <a:ext cx="0" cy="25112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05C16948-4CFB-47C5-A0FE-949284CC41A1}"/>
              </a:ext>
            </a:extLst>
          </p:cNvPr>
          <p:cNvCxnSpPr/>
          <p:nvPr/>
        </p:nvCxnSpPr>
        <p:spPr>
          <a:xfrm>
            <a:off x="1757680" y="4771470"/>
            <a:ext cx="0" cy="25112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92945237-9FC4-436C-8B5F-0BEB4B291442}"/>
              </a:ext>
            </a:extLst>
          </p:cNvPr>
          <p:cNvCxnSpPr/>
          <p:nvPr/>
        </p:nvCxnSpPr>
        <p:spPr>
          <a:xfrm>
            <a:off x="1676400" y="5081699"/>
            <a:ext cx="0" cy="25112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C8412-6D74-48E5-926B-7DE7CC87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Afronden op één decimaal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0AF74EB-E855-4315-B7BE-A82E5B7A9658}"/>
              </a:ext>
            </a:extLst>
          </p:cNvPr>
          <p:cNvSpPr txBox="1"/>
          <p:nvPr/>
        </p:nvSpPr>
        <p:spPr>
          <a:xfrm>
            <a:off x="6096000" y="1796742"/>
            <a:ext cx="5202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Afspraak: </a:t>
            </a:r>
          </a:p>
          <a:p>
            <a:r>
              <a:rPr lang="nl-NL" dirty="0"/>
              <a:t>Als het getal achter het laatste getal 4 of lager is, dan rond je naar beneden af. </a:t>
            </a:r>
          </a:p>
          <a:p>
            <a:endParaRPr lang="nl-NL" dirty="0"/>
          </a:p>
          <a:p>
            <a:r>
              <a:rPr lang="nl-NL" dirty="0"/>
              <a:t>Als het getal achter het laatste getal 5 of hoger is, dan rond je af naar boven.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FD72269-0E00-4CA5-9B2C-34C32F598444}"/>
              </a:ext>
            </a:extLst>
          </p:cNvPr>
          <p:cNvSpPr txBox="1"/>
          <p:nvPr/>
        </p:nvSpPr>
        <p:spPr>
          <a:xfrm>
            <a:off x="6102118" y="4003544"/>
            <a:ext cx="4795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Wat is het laatste getal? </a:t>
            </a:r>
          </a:p>
          <a:p>
            <a:pPr marL="342900" indent="-342900">
              <a:buAutoNum type="arabicPeriod"/>
            </a:pPr>
            <a:r>
              <a:rPr lang="nl-NL" dirty="0"/>
              <a:t>Wat staat er voor getal na het laatste getal?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4 of lager – laatste getal blijft hetzelfde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5 of hoger – laatste getal wordt 1 meer. </a:t>
            </a:r>
          </a:p>
          <a:p>
            <a:pPr marL="800100" lvl="1" indent="-342900">
              <a:buAutoNum type="arabicPeriod"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3CE9348-B95D-4C10-BD4E-7782699CFFBA}"/>
              </a:ext>
            </a:extLst>
          </p:cNvPr>
          <p:cNvSpPr txBox="1"/>
          <p:nvPr/>
        </p:nvSpPr>
        <p:spPr>
          <a:xfrm>
            <a:off x="508000" y="1959152"/>
            <a:ext cx="4805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Rond de volgende getallen af op een decimaal: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289,23</a:t>
            </a:r>
          </a:p>
          <a:p>
            <a:pPr marL="285750" indent="-285750">
              <a:buFontTx/>
              <a:buChar char="-"/>
            </a:pPr>
            <a:r>
              <a:rPr lang="nl-NL" dirty="0"/>
              <a:t>78,829</a:t>
            </a:r>
          </a:p>
          <a:p>
            <a:pPr marL="285750" indent="-285750">
              <a:buFontTx/>
              <a:buChar char="-"/>
            </a:pPr>
            <a:r>
              <a:rPr lang="nl-NL" dirty="0"/>
              <a:t>92,98</a:t>
            </a:r>
          </a:p>
          <a:p>
            <a:pPr marL="285750" indent="-285750">
              <a:buFontTx/>
              <a:buChar char="-"/>
            </a:pPr>
            <a:r>
              <a:rPr lang="nl-NL" dirty="0"/>
              <a:t>2914,87</a:t>
            </a:r>
          </a:p>
          <a:p>
            <a:pPr marL="285750" indent="-285750">
              <a:buFontTx/>
              <a:buChar char="-"/>
            </a:pPr>
            <a:r>
              <a:rPr lang="nl-NL" dirty="0"/>
              <a:t>201,49 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2A3624D2-8D0D-424E-A9AF-C33A8D79EDB7}"/>
              </a:ext>
            </a:extLst>
          </p:cNvPr>
          <p:cNvCxnSpPr/>
          <p:nvPr/>
        </p:nvCxnSpPr>
        <p:spPr>
          <a:xfrm>
            <a:off x="1737064" y="2677308"/>
            <a:ext cx="1642369" cy="0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730342E3-D9E6-42D2-943D-67288F1613FA}"/>
              </a:ext>
            </a:extLst>
          </p:cNvPr>
          <p:cNvCxnSpPr/>
          <p:nvPr/>
        </p:nvCxnSpPr>
        <p:spPr>
          <a:xfrm>
            <a:off x="1737064" y="2951628"/>
            <a:ext cx="1642369" cy="0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B67D3C1-A73E-406A-8F17-B1781A531C40}"/>
              </a:ext>
            </a:extLst>
          </p:cNvPr>
          <p:cNvCxnSpPr/>
          <p:nvPr/>
        </p:nvCxnSpPr>
        <p:spPr>
          <a:xfrm>
            <a:off x="1737064" y="3236108"/>
            <a:ext cx="1642369" cy="0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CEDED991-70E0-4350-B8E0-9E1D4A73F8D6}"/>
              </a:ext>
            </a:extLst>
          </p:cNvPr>
          <p:cNvCxnSpPr/>
          <p:nvPr/>
        </p:nvCxnSpPr>
        <p:spPr>
          <a:xfrm>
            <a:off x="1737064" y="3525816"/>
            <a:ext cx="1642369" cy="0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6D14493B-E8DB-4626-A05C-B78A20A1398D}"/>
              </a:ext>
            </a:extLst>
          </p:cNvPr>
          <p:cNvCxnSpPr/>
          <p:nvPr/>
        </p:nvCxnSpPr>
        <p:spPr>
          <a:xfrm>
            <a:off x="1737064" y="3764428"/>
            <a:ext cx="1642369" cy="0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041F4040-19F7-4919-A1D6-44AF4200CCE3}"/>
              </a:ext>
            </a:extLst>
          </p:cNvPr>
          <p:cNvSpPr txBox="1"/>
          <p:nvPr/>
        </p:nvSpPr>
        <p:spPr>
          <a:xfrm>
            <a:off x="3530944" y="2489239"/>
            <a:ext cx="8480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289,2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608FBA5-8DFB-409A-8270-FB61A1E46B78}"/>
              </a:ext>
            </a:extLst>
          </p:cNvPr>
          <p:cNvSpPr txBox="1"/>
          <p:nvPr/>
        </p:nvSpPr>
        <p:spPr>
          <a:xfrm>
            <a:off x="3493905" y="2790148"/>
            <a:ext cx="8480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78,8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75A0938-1E0F-4A05-875C-AC75317CCF1B}"/>
              </a:ext>
            </a:extLst>
          </p:cNvPr>
          <p:cNvSpPr txBox="1"/>
          <p:nvPr/>
        </p:nvSpPr>
        <p:spPr>
          <a:xfrm>
            <a:off x="3493904" y="3050569"/>
            <a:ext cx="8480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93,0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AE35616-D2B5-47A8-A819-2A3FA568E16C}"/>
              </a:ext>
            </a:extLst>
          </p:cNvPr>
          <p:cNvSpPr txBox="1"/>
          <p:nvPr/>
        </p:nvSpPr>
        <p:spPr>
          <a:xfrm>
            <a:off x="3474816" y="3335857"/>
            <a:ext cx="8480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2914,9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57E229A-FAA6-4A5A-8B24-BC5B813BEA1A}"/>
              </a:ext>
            </a:extLst>
          </p:cNvPr>
          <p:cNvSpPr txBox="1"/>
          <p:nvPr/>
        </p:nvSpPr>
        <p:spPr>
          <a:xfrm>
            <a:off x="3450850" y="3579123"/>
            <a:ext cx="8480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201,5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5F17DFA4-82F1-43FE-9AD1-A4F91C4CD94A}"/>
              </a:ext>
            </a:extLst>
          </p:cNvPr>
          <p:cNvCxnSpPr/>
          <p:nvPr/>
        </p:nvCxnSpPr>
        <p:spPr>
          <a:xfrm>
            <a:off x="1412240" y="2551745"/>
            <a:ext cx="0" cy="251126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68ABA89E-8671-4E41-B723-EABDBFCCE157}"/>
              </a:ext>
            </a:extLst>
          </p:cNvPr>
          <p:cNvCxnSpPr/>
          <p:nvPr/>
        </p:nvCxnSpPr>
        <p:spPr>
          <a:xfrm>
            <a:off x="1294363" y="2820409"/>
            <a:ext cx="0" cy="251126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053D1E38-9BBB-4E14-8CBC-6DAE96BD53E0}"/>
              </a:ext>
            </a:extLst>
          </p:cNvPr>
          <p:cNvCxnSpPr/>
          <p:nvPr/>
        </p:nvCxnSpPr>
        <p:spPr>
          <a:xfrm>
            <a:off x="1294363" y="3084731"/>
            <a:ext cx="0" cy="251126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8B1A2D89-33C3-4FDF-8BBB-B9F4FE2C359F}"/>
              </a:ext>
            </a:extLst>
          </p:cNvPr>
          <p:cNvCxnSpPr/>
          <p:nvPr/>
        </p:nvCxnSpPr>
        <p:spPr>
          <a:xfrm>
            <a:off x="1524000" y="3400253"/>
            <a:ext cx="0" cy="251126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5BB96369-8677-445E-A282-1C5605203332}"/>
              </a:ext>
            </a:extLst>
          </p:cNvPr>
          <p:cNvCxnSpPr/>
          <p:nvPr/>
        </p:nvCxnSpPr>
        <p:spPr>
          <a:xfrm>
            <a:off x="1412240" y="3651379"/>
            <a:ext cx="0" cy="251126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6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C8412-6D74-48E5-926B-7DE7CC87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Afronden op twee decimalen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2F67C22-C85A-4B6F-B79B-9363E48ECBFB}"/>
              </a:ext>
            </a:extLst>
          </p:cNvPr>
          <p:cNvSpPr txBox="1"/>
          <p:nvPr/>
        </p:nvSpPr>
        <p:spPr>
          <a:xfrm>
            <a:off x="6096000" y="1796742"/>
            <a:ext cx="5202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Afspraak: </a:t>
            </a:r>
          </a:p>
          <a:p>
            <a:r>
              <a:rPr lang="nl-NL" dirty="0"/>
              <a:t>Als het getal achter het laatste getal 4 of lager is, dan rond je naar beneden af. </a:t>
            </a:r>
          </a:p>
          <a:p>
            <a:endParaRPr lang="nl-NL" dirty="0"/>
          </a:p>
          <a:p>
            <a:r>
              <a:rPr lang="nl-NL" dirty="0"/>
              <a:t>Als het getal achter het laatste getal 5 of hoger is, dan rond je af naar boven.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E97E8AF-12C5-414C-9C23-BAAF7E32E8C5}"/>
              </a:ext>
            </a:extLst>
          </p:cNvPr>
          <p:cNvSpPr txBox="1"/>
          <p:nvPr/>
        </p:nvSpPr>
        <p:spPr>
          <a:xfrm>
            <a:off x="6102118" y="4003544"/>
            <a:ext cx="4795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Wat is het laatste getal? </a:t>
            </a:r>
          </a:p>
          <a:p>
            <a:pPr marL="342900" indent="-342900">
              <a:buAutoNum type="arabicPeriod"/>
            </a:pPr>
            <a:r>
              <a:rPr lang="nl-NL" dirty="0"/>
              <a:t>Wat staat er voor getal na het laatste getal?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4 of lager – laatste getal blijft hetzelfde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5 of hoger – laatste getal wordt 1 meer. </a:t>
            </a:r>
          </a:p>
          <a:p>
            <a:pPr marL="800100" lvl="1" indent="-342900">
              <a:buAutoNum type="arabicPeriod"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0613D7A-4DC1-4A43-96E7-7B5BDE31933C}"/>
              </a:ext>
            </a:extLst>
          </p:cNvPr>
          <p:cNvSpPr txBox="1"/>
          <p:nvPr/>
        </p:nvSpPr>
        <p:spPr>
          <a:xfrm>
            <a:off x="508000" y="1959152"/>
            <a:ext cx="4805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Rond de volgende getallen af op twee decimalen: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289,237</a:t>
            </a:r>
          </a:p>
          <a:p>
            <a:pPr marL="285750" indent="-285750">
              <a:buFontTx/>
              <a:buChar char="-"/>
            </a:pPr>
            <a:r>
              <a:rPr lang="nl-NL" dirty="0"/>
              <a:t>78,8291</a:t>
            </a:r>
          </a:p>
          <a:p>
            <a:pPr marL="285750" indent="-285750">
              <a:buFontTx/>
              <a:buChar char="-"/>
            </a:pPr>
            <a:r>
              <a:rPr lang="nl-NL" dirty="0"/>
              <a:t>92,989</a:t>
            </a:r>
          </a:p>
          <a:p>
            <a:pPr marL="285750" indent="-285750">
              <a:buFontTx/>
              <a:buChar char="-"/>
            </a:pPr>
            <a:r>
              <a:rPr lang="nl-NL" dirty="0"/>
              <a:t>2914,872</a:t>
            </a:r>
          </a:p>
          <a:p>
            <a:pPr marL="285750" indent="-285750">
              <a:buFontTx/>
              <a:buChar char="-"/>
            </a:pPr>
            <a:r>
              <a:rPr lang="nl-NL" dirty="0"/>
              <a:t>201,496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BC825DB2-8FEB-4945-8076-67A74FB58D9F}"/>
              </a:ext>
            </a:extLst>
          </p:cNvPr>
          <p:cNvCxnSpPr/>
          <p:nvPr/>
        </p:nvCxnSpPr>
        <p:spPr>
          <a:xfrm>
            <a:off x="1960584" y="2677308"/>
            <a:ext cx="1642369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AFEEBCB2-C875-4740-95D8-200EDD7B55A7}"/>
              </a:ext>
            </a:extLst>
          </p:cNvPr>
          <p:cNvCxnSpPr/>
          <p:nvPr/>
        </p:nvCxnSpPr>
        <p:spPr>
          <a:xfrm>
            <a:off x="1960584" y="2951628"/>
            <a:ext cx="1642369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76E33310-959F-4FD4-B10C-8B5D2363636B}"/>
              </a:ext>
            </a:extLst>
          </p:cNvPr>
          <p:cNvCxnSpPr/>
          <p:nvPr/>
        </p:nvCxnSpPr>
        <p:spPr>
          <a:xfrm>
            <a:off x="1960584" y="3236108"/>
            <a:ext cx="1642369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70DFC9AC-666D-4E49-A39D-56A13275FA58}"/>
              </a:ext>
            </a:extLst>
          </p:cNvPr>
          <p:cNvCxnSpPr/>
          <p:nvPr/>
        </p:nvCxnSpPr>
        <p:spPr>
          <a:xfrm>
            <a:off x="1960584" y="3525816"/>
            <a:ext cx="1642369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3958AE59-6681-4DFB-AE87-2F523B91498D}"/>
              </a:ext>
            </a:extLst>
          </p:cNvPr>
          <p:cNvCxnSpPr/>
          <p:nvPr/>
        </p:nvCxnSpPr>
        <p:spPr>
          <a:xfrm>
            <a:off x="1960584" y="3764428"/>
            <a:ext cx="1642369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181B042-DFD3-416D-AD60-E2E093B953B3}"/>
              </a:ext>
            </a:extLst>
          </p:cNvPr>
          <p:cNvCxnSpPr/>
          <p:nvPr/>
        </p:nvCxnSpPr>
        <p:spPr>
          <a:xfrm>
            <a:off x="1523704" y="2551745"/>
            <a:ext cx="0" cy="251126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AC902A36-F7AF-4F12-B155-87853A13CE68}"/>
              </a:ext>
            </a:extLst>
          </p:cNvPr>
          <p:cNvCxnSpPr/>
          <p:nvPr/>
        </p:nvCxnSpPr>
        <p:spPr>
          <a:xfrm>
            <a:off x="1405827" y="2826065"/>
            <a:ext cx="0" cy="251126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90B8645-3A1A-4B69-8194-00FFB1CC80F1}"/>
              </a:ext>
            </a:extLst>
          </p:cNvPr>
          <p:cNvCxnSpPr/>
          <p:nvPr/>
        </p:nvCxnSpPr>
        <p:spPr>
          <a:xfrm>
            <a:off x="1405827" y="3110545"/>
            <a:ext cx="0" cy="251126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882B1C2-34A5-4DDA-977D-37292927FF6A}"/>
              </a:ext>
            </a:extLst>
          </p:cNvPr>
          <p:cNvCxnSpPr/>
          <p:nvPr/>
        </p:nvCxnSpPr>
        <p:spPr>
          <a:xfrm>
            <a:off x="1635464" y="3400253"/>
            <a:ext cx="0" cy="251126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17457B9-FCF3-48FF-A46B-B5F43ECE1B95}"/>
              </a:ext>
            </a:extLst>
          </p:cNvPr>
          <p:cNvCxnSpPr/>
          <p:nvPr/>
        </p:nvCxnSpPr>
        <p:spPr>
          <a:xfrm>
            <a:off x="1523704" y="3651379"/>
            <a:ext cx="0" cy="251126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7782312C-2C38-41B8-905F-3CC47D9A8B1C}"/>
              </a:ext>
            </a:extLst>
          </p:cNvPr>
          <p:cNvSpPr txBox="1"/>
          <p:nvPr/>
        </p:nvSpPr>
        <p:spPr>
          <a:xfrm>
            <a:off x="3699818" y="2489239"/>
            <a:ext cx="8480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289,24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1D974B7-64E0-4F47-8673-1EB579C4E88F}"/>
              </a:ext>
            </a:extLst>
          </p:cNvPr>
          <p:cNvSpPr txBox="1"/>
          <p:nvPr/>
        </p:nvSpPr>
        <p:spPr>
          <a:xfrm>
            <a:off x="3652964" y="2790148"/>
            <a:ext cx="8480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78,83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99D73A6-B94B-4A68-B63B-3382C83EC982}"/>
              </a:ext>
            </a:extLst>
          </p:cNvPr>
          <p:cNvSpPr txBox="1"/>
          <p:nvPr/>
        </p:nvSpPr>
        <p:spPr>
          <a:xfrm>
            <a:off x="3610301" y="3051442"/>
            <a:ext cx="8480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92,99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7B42016-3090-4FC8-AEDE-D0F2A1220959}"/>
              </a:ext>
            </a:extLst>
          </p:cNvPr>
          <p:cNvSpPr txBox="1"/>
          <p:nvPr/>
        </p:nvSpPr>
        <p:spPr>
          <a:xfrm>
            <a:off x="3660114" y="3336293"/>
            <a:ext cx="11100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2914,87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290E88B-834E-4F99-B254-5DACA837F1FA}"/>
              </a:ext>
            </a:extLst>
          </p:cNvPr>
          <p:cNvSpPr txBox="1"/>
          <p:nvPr/>
        </p:nvSpPr>
        <p:spPr>
          <a:xfrm>
            <a:off x="3610301" y="3591732"/>
            <a:ext cx="8480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201,50</a:t>
            </a:r>
          </a:p>
        </p:txBody>
      </p:sp>
    </p:spTree>
    <p:extLst>
      <p:ext uri="{BB962C8B-B14F-4D97-AF65-F5344CB8AC3E}">
        <p14:creationId xmlns:p14="http://schemas.microsoft.com/office/powerpoint/2010/main" val="15836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333</Words>
  <Application>Microsoft Office PowerPoint</Application>
  <PresentationFormat>Breedbeeld</PresentationFormat>
  <Paragraphs>78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Galerie</vt:lpstr>
      <vt:lpstr>Afronden</vt:lpstr>
      <vt:lpstr>Doelen </vt:lpstr>
      <vt:lpstr>Afronden op helen </vt:lpstr>
      <vt:lpstr>Afronden op één decimaal</vt:lpstr>
      <vt:lpstr>Afronden op twee decimalen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2021-06-22T11:28:21Z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