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0" r:id="rId7"/>
    <p:sldId id="258" r:id="rId8"/>
    <p:sldId id="259" r:id="rId9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13126-D2F3-485B-B5FA-53329E834EDB}" v="246" dt="2021-06-15T08:58:30.441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15-6-2021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15-6-2021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5974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15-6-2021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eogebra.org/m/hskxNCmw#material/dfKD7M6z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wikwiskunde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800" dirty="0"/>
              <a:t>Theorie </a:t>
            </a:r>
            <a:br>
              <a:rPr lang="nl-NL" sz="4800" dirty="0"/>
            </a:br>
            <a:r>
              <a:rPr lang="nl-NL" sz="4800" dirty="0"/>
              <a:t>Cilinder, cirkel</a:t>
            </a:r>
            <a:r>
              <a:rPr lang="nl-NL" sz="4800"/>
              <a:t>, </a:t>
            </a:r>
            <a:br>
              <a:rPr lang="nl-NL" sz="4800"/>
            </a:br>
            <a:r>
              <a:rPr lang="nl-NL" sz="4800"/>
              <a:t>straal </a:t>
            </a:r>
            <a:r>
              <a:rPr lang="nl-NL" sz="4800" dirty="0"/>
              <a:t>en diameter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B8EC4FCB-8D23-4924-B5F0-1253F1D263E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6599" y="2264752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Cirkel en cilinder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55BE2B4-4BF5-4E07-BB53-CF2E48312F6D}"/>
              </a:ext>
            </a:extLst>
          </p:cNvPr>
          <p:cNvCxnSpPr>
            <a:stCxn id="2" idx="2"/>
          </p:cNvCxnSpPr>
          <p:nvPr/>
        </p:nvCxnSpPr>
        <p:spPr>
          <a:xfrm flipH="1">
            <a:off x="6096000" y="1853754"/>
            <a:ext cx="1" cy="4120918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48AE42A4-16CC-49C4-95DD-158EC9DB22EC}"/>
              </a:ext>
            </a:extLst>
          </p:cNvPr>
          <p:cNvSpPr/>
          <p:nvPr/>
        </p:nvSpPr>
        <p:spPr>
          <a:xfrm>
            <a:off x="730048" y="2716566"/>
            <a:ext cx="1811040" cy="1802167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Magnetische schijf 10">
            <a:extLst>
              <a:ext uri="{FF2B5EF4-FFF2-40B4-BE49-F238E27FC236}">
                <a16:creationId xmlns:a16="http://schemas.microsoft.com/office/drawing/2014/main" id="{B81DF350-4A1C-4B2D-B543-719BEB06E44D}"/>
              </a:ext>
            </a:extLst>
          </p:cNvPr>
          <p:cNvSpPr/>
          <p:nvPr/>
        </p:nvSpPr>
        <p:spPr>
          <a:xfrm>
            <a:off x="6933461" y="2507236"/>
            <a:ext cx="1296136" cy="2386163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C4D17CA-3025-4D21-85D4-1EAA29CEE2E8}"/>
              </a:ext>
            </a:extLst>
          </p:cNvPr>
          <p:cNvSpPr txBox="1"/>
          <p:nvPr/>
        </p:nvSpPr>
        <p:spPr>
          <a:xfrm>
            <a:off x="2904383" y="1853754"/>
            <a:ext cx="3191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hoekpunten?</a:t>
            </a:r>
          </a:p>
          <a:p>
            <a:endParaRPr lang="nl-NL" dirty="0"/>
          </a:p>
          <a:p>
            <a:r>
              <a:rPr lang="nl-NL" dirty="0"/>
              <a:t>Hoeveel ribben? </a:t>
            </a:r>
          </a:p>
          <a:p>
            <a:endParaRPr lang="nl-NL" dirty="0"/>
          </a:p>
          <a:p>
            <a:r>
              <a:rPr lang="nl-NL" dirty="0"/>
              <a:t>Hoeveel vlakken?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C21432-80B7-4144-AC4D-50C8EF556B15}"/>
              </a:ext>
            </a:extLst>
          </p:cNvPr>
          <p:cNvSpPr txBox="1"/>
          <p:nvPr/>
        </p:nvSpPr>
        <p:spPr>
          <a:xfrm>
            <a:off x="8702981" y="1853754"/>
            <a:ext cx="3191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hoekpunten?</a:t>
            </a:r>
          </a:p>
          <a:p>
            <a:endParaRPr lang="nl-NL" dirty="0"/>
          </a:p>
          <a:p>
            <a:r>
              <a:rPr lang="nl-NL" dirty="0"/>
              <a:t>Hoeveel ribben? </a:t>
            </a:r>
          </a:p>
          <a:p>
            <a:endParaRPr lang="nl-NL" dirty="0"/>
          </a:p>
          <a:p>
            <a:r>
              <a:rPr lang="nl-NL" dirty="0"/>
              <a:t>Hoeveel vlakken?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A3F19F2-62C4-48FC-9BDE-6BBF6D67A14E}"/>
              </a:ext>
            </a:extLst>
          </p:cNvPr>
          <p:cNvSpPr txBox="1"/>
          <p:nvPr/>
        </p:nvSpPr>
        <p:spPr>
          <a:xfrm>
            <a:off x="5258540" y="1853754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37467DF-9FE9-43D3-B743-C9416903F766}"/>
              </a:ext>
            </a:extLst>
          </p:cNvPr>
          <p:cNvSpPr txBox="1"/>
          <p:nvPr/>
        </p:nvSpPr>
        <p:spPr>
          <a:xfrm>
            <a:off x="4762353" y="2425832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776D355-DA84-4787-A3C6-26F04DB5AF30}"/>
              </a:ext>
            </a:extLst>
          </p:cNvPr>
          <p:cNvSpPr txBox="1"/>
          <p:nvPr/>
        </p:nvSpPr>
        <p:spPr>
          <a:xfrm>
            <a:off x="4805638" y="2970789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B2CF6B0-D745-45EF-924D-6DFFB61C0945}"/>
              </a:ext>
            </a:extLst>
          </p:cNvPr>
          <p:cNvSpPr txBox="1"/>
          <p:nvPr/>
        </p:nvSpPr>
        <p:spPr>
          <a:xfrm>
            <a:off x="11030248" y="1853754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BED4265-453A-410A-AE29-64549A578607}"/>
              </a:ext>
            </a:extLst>
          </p:cNvPr>
          <p:cNvSpPr txBox="1"/>
          <p:nvPr/>
        </p:nvSpPr>
        <p:spPr>
          <a:xfrm>
            <a:off x="10484152" y="2425832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3D1194A-F503-4251-97EB-08393CAA167D}"/>
              </a:ext>
            </a:extLst>
          </p:cNvPr>
          <p:cNvSpPr txBox="1"/>
          <p:nvPr/>
        </p:nvSpPr>
        <p:spPr>
          <a:xfrm>
            <a:off x="10545213" y="2968018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1" name="Pijl: vijfhoek 20">
            <a:extLst>
              <a:ext uri="{FF2B5EF4-FFF2-40B4-BE49-F238E27FC236}">
                <a16:creationId xmlns:a16="http://schemas.microsoft.com/office/drawing/2014/main" id="{1097F9FD-D843-46F9-BF4E-2C2D1EAC3F10}"/>
              </a:ext>
            </a:extLst>
          </p:cNvPr>
          <p:cNvSpPr/>
          <p:nvPr/>
        </p:nvSpPr>
        <p:spPr>
          <a:xfrm>
            <a:off x="3230880" y="5664994"/>
            <a:ext cx="5730240" cy="690880"/>
          </a:xfrm>
          <a:prstGeom prst="homePlate">
            <a:avLst/>
          </a:prstGeom>
          <a:solidFill>
            <a:srgbClr val="B71E42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Je kan dus geen letters bij deze vormen zetten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E97E1-6EB4-4D39-AC0B-1236D9AB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uitslag van een cilinder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554B9B-D26E-43A1-A372-F357E644D73A}"/>
              </a:ext>
            </a:extLst>
          </p:cNvPr>
          <p:cNvSpPr txBox="1"/>
          <p:nvPr/>
        </p:nvSpPr>
        <p:spPr>
          <a:xfrm>
            <a:off x="1294363" y="2901203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Cilinder uitslag – </a:t>
            </a:r>
            <a:r>
              <a:rPr lang="nl-NL" dirty="0" err="1">
                <a:hlinkClick r:id="rId2"/>
              </a:rPr>
              <a:t>GeoGebra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6589D66-6E2C-49D6-B67E-EFDE15D7E920}"/>
              </a:ext>
            </a:extLst>
          </p:cNvPr>
          <p:cNvSpPr txBox="1"/>
          <p:nvPr/>
        </p:nvSpPr>
        <p:spPr>
          <a:xfrm>
            <a:off x="1294363" y="2531871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Klik en kijk: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873213D-8158-4AB0-8A89-585E336B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32" y="1988906"/>
            <a:ext cx="6489757" cy="28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Middelpunt, Straal en diameter</a:t>
            </a:r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DE34DB0E-4359-4423-A7EF-996272D4FED7}"/>
              </a:ext>
            </a:extLst>
          </p:cNvPr>
          <p:cNvSpPr/>
          <p:nvPr/>
        </p:nvSpPr>
        <p:spPr>
          <a:xfrm>
            <a:off x="4287520" y="2092960"/>
            <a:ext cx="3413760" cy="3312160"/>
          </a:xfrm>
          <a:prstGeom prst="flowChartConnector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B1262D6-0B26-42D6-8FB8-DFA25D85858D}"/>
              </a:ext>
            </a:extLst>
          </p:cNvPr>
          <p:cNvSpPr txBox="1"/>
          <p:nvPr/>
        </p:nvSpPr>
        <p:spPr>
          <a:xfrm>
            <a:off x="552683" y="2092960"/>
            <a:ext cx="282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 kan ik het middelpunt vinden bij een cirkel? </a:t>
            </a:r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0C5ECF67-662F-4D15-A9DC-BE74F5AD46F8}"/>
              </a:ext>
            </a:extLst>
          </p:cNvPr>
          <p:cNvSpPr/>
          <p:nvPr/>
        </p:nvSpPr>
        <p:spPr>
          <a:xfrm>
            <a:off x="6004560" y="3667760"/>
            <a:ext cx="91440" cy="81280"/>
          </a:xfrm>
          <a:prstGeom prst="flowChartConnecto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7D7FE7F-33F4-4CFD-B60C-98C298077FBF}"/>
              </a:ext>
            </a:extLst>
          </p:cNvPr>
          <p:cNvSpPr txBox="1"/>
          <p:nvPr/>
        </p:nvSpPr>
        <p:spPr>
          <a:xfrm>
            <a:off x="552682" y="2793831"/>
            <a:ext cx="357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Precies in het midden van de cirkel.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74E4083-9F1E-4513-8A5F-EABEAAD5C8BD}"/>
              </a:ext>
            </a:extLst>
          </p:cNvPr>
          <p:cNvSpPr txBox="1"/>
          <p:nvPr/>
        </p:nvSpPr>
        <p:spPr>
          <a:xfrm>
            <a:off x="461242" y="4409271"/>
            <a:ext cx="357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Teken de diameter van de cirkel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3FE7880-113D-4C78-9600-91D802EEB2AE}"/>
              </a:ext>
            </a:extLst>
          </p:cNvPr>
          <p:cNvCxnSpPr>
            <a:cxnSpLocks/>
          </p:cNvCxnSpPr>
          <p:nvPr/>
        </p:nvCxnSpPr>
        <p:spPr>
          <a:xfrm>
            <a:off x="4287520" y="3718560"/>
            <a:ext cx="341376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D9543CD-F165-4F43-B1B5-0AF33147E893}"/>
              </a:ext>
            </a:extLst>
          </p:cNvPr>
          <p:cNvCxnSpPr>
            <a:cxnSpLocks/>
            <a:stCxn id="6" idx="3"/>
            <a:endCxn id="6" idx="7"/>
          </p:cNvCxnSpPr>
          <p:nvPr/>
        </p:nvCxnSpPr>
        <p:spPr>
          <a:xfrm flipV="1">
            <a:off x="4787454" y="2578015"/>
            <a:ext cx="2413892" cy="23420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1922C7E-036F-4FE0-84D8-52421F3EB2DA}"/>
              </a:ext>
            </a:extLst>
          </p:cNvPr>
          <p:cNvCxnSpPr>
            <a:cxnSpLocks/>
            <a:stCxn id="6" idx="5"/>
            <a:endCxn id="6" idx="1"/>
          </p:cNvCxnSpPr>
          <p:nvPr/>
        </p:nvCxnSpPr>
        <p:spPr>
          <a:xfrm flipH="1" flipV="1">
            <a:off x="4787454" y="2578015"/>
            <a:ext cx="2413892" cy="23420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0C82DCC2-649D-43BE-907A-DD4FFFB67791}"/>
              </a:ext>
            </a:extLst>
          </p:cNvPr>
          <p:cNvSpPr txBox="1"/>
          <p:nvPr/>
        </p:nvSpPr>
        <p:spPr>
          <a:xfrm>
            <a:off x="461242" y="4778603"/>
            <a:ext cx="3572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Teken een rechte lijn van de ene kant van de cirkel door het middelpunt naar de andere kant. 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61A2776-EB08-4B87-9147-CBD18E23885F}"/>
              </a:ext>
            </a:extLst>
          </p:cNvPr>
          <p:cNvSpPr txBox="1"/>
          <p:nvPr/>
        </p:nvSpPr>
        <p:spPr>
          <a:xfrm>
            <a:off x="8497802" y="2554625"/>
            <a:ext cx="357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Teken de straal van de cirkel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F5E925F-EE20-4374-AC44-B7642A7640DB}"/>
              </a:ext>
            </a:extLst>
          </p:cNvPr>
          <p:cNvSpPr txBox="1"/>
          <p:nvPr/>
        </p:nvSpPr>
        <p:spPr>
          <a:xfrm>
            <a:off x="8497802" y="2926582"/>
            <a:ext cx="357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Teken een rechte lijn vanuit het middelpunt naar een zijkant. 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D5FB1EDA-6339-40B5-9FEB-26D68D3BEBE5}"/>
              </a:ext>
            </a:extLst>
          </p:cNvPr>
          <p:cNvCxnSpPr/>
          <p:nvPr/>
        </p:nvCxnSpPr>
        <p:spPr>
          <a:xfrm flipV="1">
            <a:off x="5994400" y="2092960"/>
            <a:ext cx="457200" cy="162560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96C10465-C465-4321-A1E2-C19F5D138450}"/>
              </a:ext>
            </a:extLst>
          </p:cNvPr>
          <p:cNvCxnSpPr/>
          <p:nvPr/>
        </p:nvCxnSpPr>
        <p:spPr>
          <a:xfrm flipV="1">
            <a:off x="5537200" y="3718560"/>
            <a:ext cx="457200" cy="162560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201FDA5E-DE2E-46FB-AEEE-5FA8CC2E19FD}"/>
              </a:ext>
            </a:extLst>
          </p:cNvPr>
          <p:cNvCxnSpPr>
            <a:cxnSpLocks/>
          </p:cNvCxnSpPr>
          <p:nvPr/>
        </p:nvCxnSpPr>
        <p:spPr>
          <a:xfrm flipH="1" flipV="1">
            <a:off x="5994400" y="3769360"/>
            <a:ext cx="749746" cy="147090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Een cirkel tekenen met een passer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DCD9E40-9F66-42FD-80BA-7E0CC1971484}"/>
              </a:ext>
            </a:extLst>
          </p:cNvPr>
          <p:cNvSpPr txBox="1"/>
          <p:nvPr/>
        </p:nvSpPr>
        <p:spPr>
          <a:xfrm>
            <a:off x="1294362" y="1981199"/>
            <a:ext cx="536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Bekijk de video’s op </a:t>
            </a:r>
            <a:r>
              <a:rPr lang="nl-NL" dirty="0">
                <a:hlinkClick r:id="rId3"/>
              </a:rPr>
              <a:t>www.Lowikwiskunde.nl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5C336F1-B145-49AA-ABC9-E9E5C2BE93E6}"/>
              </a:ext>
            </a:extLst>
          </p:cNvPr>
          <p:cNvSpPr txBox="1"/>
          <p:nvPr/>
        </p:nvSpPr>
        <p:spPr>
          <a:xfrm>
            <a:off x="1137920" y="2904529"/>
            <a:ext cx="642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En nu zelf! </a:t>
            </a:r>
          </a:p>
          <a:p>
            <a:endParaRPr lang="nl-NL" dirty="0"/>
          </a:p>
          <a:p>
            <a:r>
              <a:rPr lang="nl-NL" dirty="0"/>
              <a:t>Opdracht 1 : Teken een cirkel met een straal van 5cm.</a:t>
            </a:r>
          </a:p>
          <a:p>
            <a:endParaRPr lang="nl-NL" dirty="0"/>
          </a:p>
          <a:p>
            <a:r>
              <a:rPr lang="nl-NL" dirty="0"/>
              <a:t>Opdracht 2 : Teken een cirkel met een diameter van 4cm. 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636E1F3-565A-47EF-A435-E99C4269D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14"/>
          <a:stretch/>
        </p:blipFill>
        <p:spPr>
          <a:xfrm>
            <a:off x="7954327" y="2153920"/>
            <a:ext cx="2867025" cy="29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179</Words>
  <Application>Microsoft Office PowerPoint</Application>
  <PresentationFormat>Breedbeeld</PresentationFormat>
  <Paragraphs>42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Galerie</vt:lpstr>
      <vt:lpstr>Theorie  Cilinder, cirkel,  straal en diameter</vt:lpstr>
      <vt:lpstr>Cirkel en cilinder</vt:lpstr>
      <vt:lpstr>De uitslag van een cilinder</vt:lpstr>
      <vt:lpstr>Middelpunt, Straal en diameter</vt:lpstr>
      <vt:lpstr>Een cirkel tekenen met een passer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2021-06-15T08:58:41Z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