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9" r:id="rId7"/>
    <p:sldId id="263" r:id="rId8"/>
    <p:sldId id="264" r:id="rId9"/>
    <p:sldId id="260" r:id="rId10"/>
    <p:sldId id="261" r:id="rId11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BE82AE-ECAA-4C55-A9BB-D144C7F92980}" v="378" dt="2021-06-15T08:19:57.753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15-6-2021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15-6-2021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5974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WRDnsqA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800" dirty="0"/>
              <a:t>Theorie </a:t>
            </a:r>
            <a:br>
              <a:rPr lang="nl-NL" sz="4800" dirty="0"/>
            </a:br>
            <a:r>
              <a:rPr lang="nl-NL" sz="4800" dirty="0"/>
              <a:t>Kubus en vierkant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B8EC4FCB-8D23-4924-B5F0-1253F1D263E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4556" y="1986286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Vierkant en Kubus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76EC921-C72F-4847-8028-1E5A0672F2FA}"/>
              </a:ext>
            </a:extLst>
          </p:cNvPr>
          <p:cNvSpPr/>
          <p:nvPr/>
        </p:nvSpPr>
        <p:spPr>
          <a:xfrm>
            <a:off x="394363" y="2529000"/>
            <a:ext cx="1800000" cy="1800000"/>
          </a:xfrm>
          <a:prstGeom prst="rect">
            <a:avLst/>
          </a:prstGeom>
          <a:solidFill>
            <a:srgbClr val="B71E42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D031696-41EA-425B-8ADE-70D532B81B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51" t="13553" r="40463" b="16170"/>
          <a:stretch/>
        </p:blipFill>
        <p:spPr>
          <a:xfrm>
            <a:off x="6294267" y="2263806"/>
            <a:ext cx="2876366" cy="250350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6943559-06F7-45CD-B70E-248F2A1AAE94}"/>
              </a:ext>
            </a:extLst>
          </p:cNvPr>
          <p:cNvCxnSpPr>
            <a:stCxn id="2" idx="2"/>
          </p:cNvCxnSpPr>
          <p:nvPr/>
        </p:nvCxnSpPr>
        <p:spPr>
          <a:xfrm flipH="1">
            <a:off x="6096000" y="1853754"/>
            <a:ext cx="1" cy="407652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5918594E-AA86-4B01-BEAB-9015DCA9E094}"/>
              </a:ext>
            </a:extLst>
          </p:cNvPr>
          <p:cNvSpPr txBox="1"/>
          <p:nvPr/>
        </p:nvSpPr>
        <p:spPr>
          <a:xfrm>
            <a:off x="2392629" y="1864926"/>
            <a:ext cx="31916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 hoekpunten?</a:t>
            </a:r>
          </a:p>
          <a:p>
            <a:endParaRPr lang="nl-NL" dirty="0"/>
          </a:p>
          <a:p>
            <a:r>
              <a:rPr lang="nl-NL" dirty="0"/>
              <a:t>Namen hoekpunten:  </a:t>
            </a:r>
          </a:p>
          <a:p>
            <a:endParaRPr lang="nl-NL" dirty="0"/>
          </a:p>
          <a:p>
            <a:r>
              <a:rPr lang="nl-NL" dirty="0"/>
              <a:t>Hoeveel ribben? </a:t>
            </a:r>
          </a:p>
          <a:p>
            <a:endParaRPr lang="nl-NL" dirty="0"/>
          </a:p>
          <a:p>
            <a:r>
              <a:rPr lang="nl-NL" dirty="0"/>
              <a:t>Namen van de ribben: </a:t>
            </a:r>
          </a:p>
          <a:p>
            <a:endParaRPr lang="nl-NL" dirty="0"/>
          </a:p>
          <a:p>
            <a:r>
              <a:rPr lang="nl-NL" dirty="0"/>
              <a:t>Hoeveel vlakken? </a:t>
            </a:r>
          </a:p>
          <a:p>
            <a:endParaRPr lang="nl-NL" dirty="0"/>
          </a:p>
          <a:p>
            <a:r>
              <a:rPr lang="nl-NL" dirty="0"/>
              <a:t>Namen van het vlak: </a:t>
            </a:r>
          </a:p>
          <a:p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1F6F1C3-EDF0-4051-9C54-64F8D7FEAFAF}"/>
              </a:ext>
            </a:extLst>
          </p:cNvPr>
          <p:cNvSpPr txBox="1"/>
          <p:nvPr/>
        </p:nvSpPr>
        <p:spPr>
          <a:xfrm>
            <a:off x="9170633" y="1627988"/>
            <a:ext cx="31916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 hoekpunten?</a:t>
            </a:r>
          </a:p>
          <a:p>
            <a:endParaRPr lang="nl-NL" dirty="0"/>
          </a:p>
          <a:p>
            <a:r>
              <a:rPr lang="nl-NL" dirty="0"/>
              <a:t>Namen hoekpunten:  </a:t>
            </a:r>
          </a:p>
          <a:p>
            <a:endParaRPr lang="nl-NL" dirty="0"/>
          </a:p>
          <a:p>
            <a:r>
              <a:rPr lang="nl-NL" dirty="0"/>
              <a:t>Hoeveel ribben? </a:t>
            </a:r>
          </a:p>
          <a:p>
            <a:endParaRPr lang="nl-NL" dirty="0"/>
          </a:p>
          <a:p>
            <a:r>
              <a:rPr lang="nl-NL" dirty="0"/>
              <a:t>Namen van de ribben: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Hoeveel vlakken?</a:t>
            </a:r>
          </a:p>
          <a:p>
            <a:r>
              <a:rPr lang="nl-NL" dirty="0"/>
              <a:t>Namen van de vlakken: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47E36AE-E174-41B5-AE36-47903D88C506}"/>
              </a:ext>
            </a:extLst>
          </p:cNvPr>
          <p:cNvSpPr txBox="1"/>
          <p:nvPr/>
        </p:nvSpPr>
        <p:spPr>
          <a:xfrm>
            <a:off x="4802819" y="1864926"/>
            <a:ext cx="91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FF4897-50EF-4E19-9A5F-9B8758CAF872}"/>
              </a:ext>
            </a:extLst>
          </p:cNvPr>
          <p:cNvSpPr txBox="1"/>
          <p:nvPr/>
        </p:nvSpPr>
        <p:spPr>
          <a:xfrm>
            <a:off x="201168" y="4329000"/>
            <a:ext cx="33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FDFCCB1-7651-4011-8223-8F11F20C3175}"/>
              </a:ext>
            </a:extLst>
          </p:cNvPr>
          <p:cNvSpPr txBox="1"/>
          <p:nvPr/>
        </p:nvSpPr>
        <p:spPr>
          <a:xfrm>
            <a:off x="2017804" y="4329000"/>
            <a:ext cx="33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43110EA-7ED7-4C88-A721-948A06A18066}"/>
              </a:ext>
            </a:extLst>
          </p:cNvPr>
          <p:cNvSpPr txBox="1"/>
          <p:nvPr/>
        </p:nvSpPr>
        <p:spPr>
          <a:xfrm>
            <a:off x="2017804" y="2159668"/>
            <a:ext cx="33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4CA1E61-88A1-4970-8442-302E86F4A60D}"/>
              </a:ext>
            </a:extLst>
          </p:cNvPr>
          <p:cNvSpPr txBox="1"/>
          <p:nvPr/>
        </p:nvSpPr>
        <p:spPr>
          <a:xfrm>
            <a:off x="232594" y="2159668"/>
            <a:ext cx="33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8DD8E83-CED3-43E3-9158-9FADEF3CFAD3}"/>
              </a:ext>
            </a:extLst>
          </p:cNvPr>
          <p:cNvSpPr txBox="1"/>
          <p:nvPr/>
        </p:nvSpPr>
        <p:spPr>
          <a:xfrm>
            <a:off x="9949537" y="2451457"/>
            <a:ext cx="209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K, L, M, N, O, P, Q, R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2589CEB-2156-4FD2-AE79-59682D2ED44E}"/>
              </a:ext>
            </a:extLst>
          </p:cNvPr>
          <p:cNvSpPr txBox="1"/>
          <p:nvPr/>
        </p:nvSpPr>
        <p:spPr>
          <a:xfrm>
            <a:off x="4083036" y="2947272"/>
            <a:ext cx="143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D36A6DA-94C8-4667-A944-167A9ACA0F25}"/>
              </a:ext>
            </a:extLst>
          </p:cNvPr>
          <p:cNvSpPr txBox="1"/>
          <p:nvPr/>
        </p:nvSpPr>
        <p:spPr>
          <a:xfrm>
            <a:off x="4458166" y="3535271"/>
            <a:ext cx="216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AB, BC, CD, AD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EDD1088-8D37-4E45-A313-D74142108BDA}"/>
              </a:ext>
            </a:extLst>
          </p:cNvPr>
          <p:cNvSpPr txBox="1"/>
          <p:nvPr/>
        </p:nvSpPr>
        <p:spPr>
          <a:xfrm>
            <a:off x="4144681" y="4029618"/>
            <a:ext cx="143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673B4F1-C706-4CBF-A0F0-3C8E62A230A3}"/>
              </a:ext>
            </a:extLst>
          </p:cNvPr>
          <p:cNvSpPr txBox="1"/>
          <p:nvPr/>
        </p:nvSpPr>
        <p:spPr>
          <a:xfrm>
            <a:off x="4400558" y="4629896"/>
            <a:ext cx="143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ABCD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F11B4FD-9A6D-4BB0-A8C2-87AED6E5F27B}"/>
              </a:ext>
            </a:extLst>
          </p:cNvPr>
          <p:cNvSpPr txBox="1"/>
          <p:nvPr/>
        </p:nvSpPr>
        <p:spPr>
          <a:xfrm>
            <a:off x="11389200" y="1627988"/>
            <a:ext cx="143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E488283-D5A0-43B1-9A36-50FAF5E5FE7D}"/>
              </a:ext>
            </a:extLst>
          </p:cNvPr>
          <p:cNvSpPr txBox="1"/>
          <p:nvPr/>
        </p:nvSpPr>
        <p:spPr>
          <a:xfrm>
            <a:off x="4416920" y="2412238"/>
            <a:ext cx="143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A, B, C, D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A9D0615-AF69-459B-8C8E-90DC8AD3FDBC}"/>
              </a:ext>
            </a:extLst>
          </p:cNvPr>
          <p:cNvSpPr txBox="1"/>
          <p:nvPr/>
        </p:nvSpPr>
        <p:spPr>
          <a:xfrm>
            <a:off x="10922685" y="2775016"/>
            <a:ext cx="143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9F663DD-26D7-448F-AA59-0A0CF2CE0DED}"/>
              </a:ext>
            </a:extLst>
          </p:cNvPr>
          <p:cNvSpPr txBox="1"/>
          <p:nvPr/>
        </p:nvSpPr>
        <p:spPr>
          <a:xfrm>
            <a:off x="9214371" y="3612753"/>
            <a:ext cx="2703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KL, LM, MN, KN</a:t>
            </a:r>
          </a:p>
          <a:p>
            <a:r>
              <a:rPr lang="nl-NL" dirty="0">
                <a:solidFill>
                  <a:schemeClr val="accent1"/>
                </a:solidFill>
              </a:rPr>
              <a:t>KO, LP, MQ, NR</a:t>
            </a:r>
          </a:p>
          <a:p>
            <a:r>
              <a:rPr lang="nl-NL" dirty="0">
                <a:solidFill>
                  <a:schemeClr val="accent1"/>
                </a:solidFill>
              </a:rPr>
              <a:t>OP, PQ, QR, OR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D850A9D7-7C55-47DE-A944-D830CCA8E753}"/>
              </a:ext>
            </a:extLst>
          </p:cNvPr>
          <p:cNvSpPr txBox="1"/>
          <p:nvPr/>
        </p:nvSpPr>
        <p:spPr>
          <a:xfrm>
            <a:off x="10922685" y="4629896"/>
            <a:ext cx="143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69256012-3535-42F8-9214-9F09B4981BE0}"/>
              </a:ext>
            </a:extLst>
          </p:cNvPr>
          <p:cNvSpPr txBox="1"/>
          <p:nvPr/>
        </p:nvSpPr>
        <p:spPr>
          <a:xfrm>
            <a:off x="9182650" y="5230012"/>
            <a:ext cx="270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KLMN, OPQR, LMQP, KNRO, KLPO, MQRN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A81B274C-9709-4C79-A088-925FD1BE5D53}"/>
              </a:ext>
            </a:extLst>
          </p:cNvPr>
          <p:cNvSpPr txBox="1"/>
          <p:nvPr/>
        </p:nvSpPr>
        <p:spPr>
          <a:xfrm>
            <a:off x="6335516" y="4859642"/>
            <a:ext cx="6414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Vormen van de vlakken: 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8993C657-596B-4B01-8169-EA00DE6A86E5}"/>
              </a:ext>
            </a:extLst>
          </p:cNvPr>
          <p:cNvSpPr txBox="1"/>
          <p:nvPr/>
        </p:nvSpPr>
        <p:spPr>
          <a:xfrm>
            <a:off x="6335516" y="5228974"/>
            <a:ext cx="143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1"/>
                </a:solidFill>
              </a:rPr>
              <a:t>Vierkant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F2F3967A-9928-4634-8EB5-3161BCC2161E}"/>
              </a:ext>
            </a:extLst>
          </p:cNvPr>
          <p:cNvSpPr txBox="1"/>
          <p:nvPr/>
        </p:nvSpPr>
        <p:spPr>
          <a:xfrm>
            <a:off x="1287315" y="1950795"/>
            <a:ext cx="4645152" cy="801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nl-NL" sz="2200" b="0" kern="1200" cap="all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Klik en kijk: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EA1AA89-F95E-4252-9E4A-BEF9ED0FED1C}"/>
              </a:ext>
            </a:extLst>
          </p:cNvPr>
          <p:cNvSpPr txBox="1"/>
          <p:nvPr/>
        </p:nvSpPr>
        <p:spPr>
          <a:xfrm>
            <a:off x="1294363" y="2752737"/>
            <a:ext cx="4645152" cy="535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nl-NL" sz="2200" b="0" kern="1200" cap="all" baseline="0" dirty="0"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Kubus uitslagen – </a:t>
            </a:r>
            <a:r>
              <a:rPr lang="nl-NL" sz="2200" b="0" kern="1200" cap="all" baseline="0" dirty="0" err="1"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GeoGebra</a:t>
            </a:r>
            <a:endParaRPr lang="nl-NL" sz="2200" b="0" kern="1200" cap="all" baseline="0" dirty="0"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Kubus uitslagen – GeoGebra">
            <a:extLst>
              <a:ext uri="{FF2B5EF4-FFF2-40B4-BE49-F238E27FC236}">
                <a16:creationId xmlns:a16="http://schemas.microsoft.com/office/drawing/2014/main" id="{54B3CB16-A397-4AA3-A4F6-206C9A68E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6312" y="2752737"/>
            <a:ext cx="4017500" cy="263737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b="0" i="0" kern="1200" cap="all">
                <a:effectLst/>
                <a:latin typeface="+mj-lt"/>
                <a:ea typeface="+mj-ea"/>
                <a:cs typeface="+mj-cs"/>
              </a:rPr>
              <a:t>Uitslag kubus</a:t>
            </a:r>
          </a:p>
        </p:txBody>
      </p:sp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5D1BD-18C7-44D8-A917-904D6779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Letters bij een kubus zetten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71608EB3-5D40-4FC4-BA55-2DCD12D03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18" y="2001094"/>
            <a:ext cx="3735834" cy="33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23F848D-8263-450F-A062-839376DBF4FD}"/>
              </a:ext>
            </a:extLst>
          </p:cNvPr>
          <p:cNvSpPr txBox="1"/>
          <p:nvPr/>
        </p:nvSpPr>
        <p:spPr>
          <a:xfrm>
            <a:off x="1294362" y="1739454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Opdracht: </a:t>
            </a:r>
          </a:p>
          <a:p>
            <a:r>
              <a:rPr lang="nl-NL" dirty="0"/>
              <a:t>Zet de letters A t/m H bij de hoekpunten van deze kubus.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0D33B09-3367-40E8-945B-4773047CD338}"/>
              </a:ext>
            </a:extLst>
          </p:cNvPr>
          <p:cNvSpPr txBox="1"/>
          <p:nvPr/>
        </p:nvSpPr>
        <p:spPr>
          <a:xfrm>
            <a:off x="5476875" y="5057775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0410B9C-754C-4460-A9D5-26C4F3FEC6AF}"/>
              </a:ext>
            </a:extLst>
          </p:cNvPr>
          <p:cNvSpPr txBox="1"/>
          <p:nvPr/>
        </p:nvSpPr>
        <p:spPr>
          <a:xfrm>
            <a:off x="8039100" y="5081931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1B6EE8C-54C4-4B59-B17D-406CA5FBDADE}"/>
              </a:ext>
            </a:extLst>
          </p:cNvPr>
          <p:cNvSpPr txBox="1"/>
          <p:nvPr/>
        </p:nvSpPr>
        <p:spPr>
          <a:xfrm>
            <a:off x="9204339" y="4381500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97EA8BE-4108-4EAC-98FB-82EECF3A32C3}"/>
              </a:ext>
            </a:extLst>
          </p:cNvPr>
          <p:cNvSpPr txBox="1"/>
          <p:nvPr/>
        </p:nvSpPr>
        <p:spPr>
          <a:xfrm>
            <a:off x="6515100" y="4196834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389E180-BFFA-4DDD-A0B1-5B0CE44BC838}"/>
              </a:ext>
            </a:extLst>
          </p:cNvPr>
          <p:cNvSpPr txBox="1"/>
          <p:nvPr/>
        </p:nvSpPr>
        <p:spPr>
          <a:xfrm>
            <a:off x="5493544" y="2662784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3CEE72E-6FB2-4B8A-ABDE-7D496402B4F1}"/>
              </a:ext>
            </a:extLst>
          </p:cNvPr>
          <p:cNvSpPr txBox="1"/>
          <p:nvPr/>
        </p:nvSpPr>
        <p:spPr>
          <a:xfrm>
            <a:off x="8143875" y="2847450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88D9741-CAA4-41EC-B12E-378E0B93E8B3}"/>
              </a:ext>
            </a:extLst>
          </p:cNvPr>
          <p:cNvSpPr txBox="1"/>
          <p:nvPr/>
        </p:nvSpPr>
        <p:spPr>
          <a:xfrm>
            <a:off x="9217401" y="1975344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A76A4DF-3EA0-44B4-9790-EAF42FD171A9}"/>
              </a:ext>
            </a:extLst>
          </p:cNvPr>
          <p:cNvSpPr txBox="1"/>
          <p:nvPr/>
        </p:nvSpPr>
        <p:spPr>
          <a:xfrm>
            <a:off x="6817519" y="1913176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0945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085E6-96EB-4F0D-B931-7939E7A5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Letters bij een vierkant zetten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EE5F017-03A5-40B3-8297-65DAFE6607CD}"/>
              </a:ext>
            </a:extLst>
          </p:cNvPr>
          <p:cNvSpPr/>
          <p:nvPr/>
        </p:nvSpPr>
        <p:spPr>
          <a:xfrm>
            <a:off x="4064000" y="2199194"/>
            <a:ext cx="2880000" cy="28800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212166-194E-46EC-8B75-7429DD44D226}"/>
              </a:ext>
            </a:extLst>
          </p:cNvPr>
          <p:cNvSpPr txBox="1"/>
          <p:nvPr/>
        </p:nvSpPr>
        <p:spPr>
          <a:xfrm>
            <a:off x="3711575" y="5079194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8C6FD2-863D-4A8E-9A6D-207B900B89B3}"/>
              </a:ext>
            </a:extLst>
          </p:cNvPr>
          <p:cNvSpPr txBox="1"/>
          <p:nvPr/>
        </p:nvSpPr>
        <p:spPr>
          <a:xfrm>
            <a:off x="6944000" y="5073743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F2D4AC8-469C-4949-8ACC-74DF32A6C526}"/>
              </a:ext>
            </a:extLst>
          </p:cNvPr>
          <p:cNvSpPr txBox="1"/>
          <p:nvPr/>
        </p:nvSpPr>
        <p:spPr>
          <a:xfrm>
            <a:off x="7120212" y="1829862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C526478-B54C-48AF-B14A-1C2D8B1F9F39}"/>
              </a:ext>
            </a:extLst>
          </p:cNvPr>
          <p:cNvSpPr txBox="1"/>
          <p:nvPr/>
        </p:nvSpPr>
        <p:spPr>
          <a:xfrm>
            <a:off x="3711575" y="1841808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488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4715E-713C-49F1-9810-D737831F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Ribben noemen oefenen</a:t>
            </a:r>
          </a:p>
        </p:txBody>
      </p:sp>
      <p:pic>
        <p:nvPicPr>
          <p:cNvPr id="2050" name="Picture 2" descr="Ruimtelijke figuren">
            <a:extLst>
              <a:ext uri="{FF2B5EF4-FFF2-40B4-BE49-F238E27FC236}">
                <a16:creationId xmlns:a16="http://schemas.microsoft.com/office/drawing/2014/main" id="{5EE2BDD5-EA51-4F14-8B47-F48CD6B5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34" y="1354565"/>
            <a:ext cx="4858685" cy="485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6E4D58D3-1516-4035-ADBF-7B4E363A19B9}"/>
              </a:ext>
            </a:extLst>
          </p:cNvPr>
          <p:cNvCxnSpPr>
            <a:cxnSpLocks/>
          </p:cNvCxnSpPr>
          <p:nvPr/>
        </p:nvCxnSpPr>
        <p:spPr>
          <a:xfrm flipH="1">
            <a:off x="7480325" y="3374058"/>
            <a:ext cx="1592555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657C7322-C313-4A30-A825-98A8331745D6}"/>
              </a:ext>
            </a:extLst>
          </p:cNvPr>
          <p:cNvCxnSpPr>
            <a:cxnSpLocks/>
          </p:cNvCxnSpPr>
          <p:nvPr/>
        </p:nvCxnSpPr>
        <p:spPr>
          <a:xfrm flipH="1">
            <a:off x="7035849" y="4740578"/>
            <a:ext cx="1630631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2848B68-667F-4CAE-B3D3-B4FA0A472FAE}"/>
              </a:ext>
            </a:extLst>
          </p:cNvPr>
          <p:cNvCxnSpPr>
            <a:cxnSpLocks/>
          </p:cNvCxnSpPr>
          <p:nvPr/>
        </p:nvCxnSpPr>
        <p:spPr>
          <a:xfrm>
            <a:off x="2519680" y="3429000"/>
            <a:ext cx="2475488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E5FB8965-EF88-49D6-A977-14945F2DFB85}"/>
              </a:ext>
            </a:extLst>
          </p:cNvPr>
          <p:cNvCxnSpPr>
            <a:cxnSpLocks/>
          </p:cNvCxnSpPr>
          <p:nvPr/>
        </p:nvCxnSpPr>
        <p:spPr>
          <a:xfrm>
            <a:off x="2611120" y="4585005"/>
            <a:ext cx="1793290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C9EFDA29-EC75-475C-9EDF-D93B66187CFB}"/>
              </a:ext>
            </a:extLst>
          </p:cNvPr>
          <p:cNvCxnSpPr>
            <a:cxnSpLocks/>
          </p:cNvCxnSpPr>
          <p:nvPr/>
        </p:nvCxnSpPr>
        <p:spPr>
          <a:xfrm flipV="1">
            <a:off x="4135120" y="5036131"/>
            <a:ext cx="743258" cy="725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55D8EE37-0D14-48C4-B69E-7FC8EF92EC79}"/>
              </a:ext>
            </a:extLst>
          </p:cNvPr>
          <p:cNvCxnSpPr>
            <a:cxnSpLocks/>
          </p:cNvCxnSpPr>
          <p:nvPr/>
        </p:nvCxnSpPr>
        <p:spPr>
          <a:xfrm flipH="1">
            <a:off x="6397323" y="924560"/>
            <a:ext cx="1453841" cy="84002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4731491E-7333-43A0-BA7A-C587CF3D289F}"/>
              </a:ext>
            </a:extLst>
          </p:cNvPr>
          <p:cNvSpPr txBox="1"/>
          <p:nvPr/>
        </p:nvSpPr>
        <p:spPr>
          <a:xfrm>
            <a:off x="7851164" y="722299"/>
            <a:ext cx="67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GH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09CBA2A9-8A65-4312-8D9B-DC24462366EF}"/>
              </a:ext>
            </a:extLst>
          </p:cNvPr>
          <p:cNvSpPr txBox="1"/>
          <p:nvPr/>
        </p:nvSpPr>
        <p:spPr>
          <a:xfrm>
            <a:off x="9084322" y="3189392"/>
            <a:ext cx="67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CG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26971FB-F465-4D8D-8FDD-FEA7B975EB64}"/>
              </a:ext>
            </a:extLst>
          </p:cNvPr>
          <p:cNvSpPr txBox="1"/>
          <p:nvPr/>
        </p:nvSpPr>
        <p:spPr>
          <a:xfrm>
            <a:off x="8826833" y="4525030"/>
            <a:ext cx="67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BC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D2248958-E1D1-4D85-8183-A0683A44D1D9}"/>
              </a:ext>
            </a:extLst>
          </p:cNvPr>
          <p:cNvSpPr txBox="1"/>
          <p:nvPr/>
        </p:nvSpPr>
        <p:spPr>
          <a:xfrm>
            <a:off x="3616959" y="5684149"/>
            <a:ext cx="67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AB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6C84EC2B-034D-4410-BCE2-6E5F2759F122}"/>
              </a:ext>
            </a:extLst>
          </p:cNvPr>
          <p:cNvSpPr txBox="1"/>
          <p:nvPr/>
        </p:nvSpPr>
        <p:spPr>
          <a:xfrm>
            <a:off x="1936762" y="4400339"/>
            <a:ext cx="67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AD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28B3A2E5-CBC7-4C5D-842E-72BA865901AC}"/>
              </a:ext>
            </a:extLst>
          </p:cNvPr>
          <p:cNvSpPr txBox="1"/>
          <p:nvPr/>
        </p:nvSpPr>
        <p:spPr>
          <a:xfrm>
            <a:off x="2027894" y="3244334"/>
            <a:ext cx="67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DH</a:t>
            </a:r>
          </a:p>
        </p:txBody>
      </p:sp>
      <p:sp>
        <p:nvSpPr>
          <p:cNvPr id="21" name="Bijschrift: pijl-rechts 20">
            <a:extLst>
              <a:ext uri="{FF2B5EF4-FFF2-40B4-BE49-F238E27FC236}">
                <a16:creationId xmlns:a16="http://schemas.microsoft.com/office/drawing/2014/main" id="{5DCBFD3F-06F5-4345-8E0A-8A9A76E253BC}"/>
              </a:ext>
            </a:extLst>
          </p:cNvPr>
          <p:cNvSpPr/>
          <p:nvPr/>
        </p:nvSpPr>
        <p:spPr>
          <a:xfrm>
            <a:off x="284480" y="1764580"/>
            <a:ext cx="4593898" cy="1334220"/>
          </a:xfrm>
          <a:prstGeom prst="rightArrowCallout">
            <a:avLst>
              <a:gd name="adj1" fmla="val 9770"/>
              <a:gd name="adj2" fmla="val 12055"/>
              <a:gd name="adj3" fmla="val 25000"/>
              <a:gd name="adj4" fmla="val 8068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Waarom is deze lijn gestippeld? 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64FB9CC-B3F1-4982-8B28-A9FE36360BC9}"/>
              </a:ext>
            </a:extLst>
          </p:cNvPr>
          <p:cNvSpPr txBox="1"/>
          <p:nvPr/>
        </p:nvSpPr>
        <p:spPr>
          <a:xfrm>
            <a:off x="301618" y="2228671"/>
            <a:ext cx="3658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Omdat je deze ribben normaal niet zou kunnen zien, maar door de 3D tekening wel. </a:t>
            </a:r>
          </a:p>
        </p:txBody>
      </p:sp>
    </p:spTree>
    <p:extLst>
      <p:ext uri="{BB962C8B-B14F-4D97-AF65-F5344CB8AC3E}">
        <p14:creationId xmlns:p14="http://schemas.microsoft.com/office/powerpoint/2010/main" val="367466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1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4715E-713C-49F1-9810-D737831F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Vlakken noemen oefenen</a:t>
            </a:r>
          </a:p>
        </p:txBody>
      </p:sp>
      <p:pic>
        <p:nvPicPr>
          <p:cNvPr id="2050" name="Picture 2" descr="Ruimtelijke figuren">
            <a:extLst>
              <a:ext uri="{FF2B5EF4-FFF2-40B4-BE49-F238E27FC236}">
                <a16:creationId xmlns:a16="http://schemas.microsoft.com/office/drawing/2014/main" id="{5EE2BDD5-EA51-4F14-8B47-F48CD6B5D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5"/>
          <a:stretch/>
        </p:blipFill>
        <p:spPr bwMode="auto">
          <a:xfrm>
            <a:off x="3291623" y="1161727"/>
            <a:ext cx="5295786" cy="45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0BACF9B-A659-4148-8440-A6B772E60DF2}"/>
              </a:ext>
            </a:extLst>
          </p:cNvPr>
          <p:cNvSpPr/>
          <p:nvPr/>
        </p:nvSpPr>
        <p:spPr>
          <a:xfrm>
            <a:off x="3984701" y="2431017"/>
            <a:ext cx="2554357" cy="2683565"/>
          </a:xfrm>
          <a:prstGeom prst="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EC2F26-7C0D-458C-93AA-5E3EA1C609EE}"/>
              </a:ext>
            </a:extLst>
          </p:cNvPr>
          <p:cNvSpPr txBox="1"/>
          <p:nvPr/>
        </p:nvSpPr>
        <p:spPr>
          <a:xfrm>
            <a:off x="650240" y="1940560"/>
            <a:ext cx="165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Rode vlak: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B05A45B-07CE-4C28-8721-CEBA82DF4B4E}"/>
              </a:ext>
            </a:extLst>
          </p:cNvPr>
          <p:cNvSpPr txBox="1"/>
          <p:nvPr/>
        </p:nvSpPr>
        <p:spPr>
          <a:xfrm>
            <a:off x="1930400" y="1940560"/>
            <a:ext cx="107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ABFE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3AB2FEC-B03D-459C-A87E-BA8556A722F1}"/>
              </a:ext>
            </a:extLst>
          </p:cNvPr>
          <p:cNvSpPr txBox="1"/>
          <p:nvPr/>
        </p:nvSpPr>
        <p:spPr>
          <a:xfrm>
            <a:off x="619652" y="3080773"/>
            <a:ext cx="165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Groene vlak: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A20A836-E858-46F7-BA58-6EEA74422FA2}"/>
              </a:ext>
            </a:extLst>
          </p:cNvPr>
          <p:cNvSpPr txBox="1"/>
          <p:nvPr/>
        </p:nvSpPr>
        <p:spPr>
          <a:xfrm>
            <a:off x="619652" y="3601626"/>
            <a:ext cx="165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Blauwe vlak: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7BF845C-6711-4285-821F-D80E31D7918A}"/>
              </a:ext>
            </a:extLst>
          </p:cNvPr>
          <p:cNvSpPr txBox="1"/>
          <p:nvPr/>
        </p:nvSpPr>
        <p:spPr>
          <a:xfrm>
            <a:off x="636913" y="2510666"/>
            <a:ext cx="165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Gele vlak: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FC6DD9B9-8D89-4280-B31A-1AAA19315DD6}"/>
              </a:ext>
            </a:extLst>
          </p:cNvPr>
          <p:cNvSpPr/>
          <p:nvPr/>
        </p:nvSpPr>
        <p:spPr>
          <a:xfrm>
            <a:off x="5238471" y="1738990"/>
            <a:ext cx="2554357" cy="26835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FB884F8-320B-41C5-B20C-C1AD417299B4}"/>
              </a:ext>
            </a:extLst>
          </p:cNvPr>
          <p:cNvSpPr txBox="1"/>
          <p:nvPr/>
        </p:nvSpPr>
        <p:spPr>
          <a:xfrm>
            <a:off x="1903782" y="2503986"/>
            <a:ext cx="107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CGHD</a:t>
            </a:r>
          </a:p>
        </p:txBody>
      </p:sp>
      <p:sp>
        <p:nvSpPr>
          <p:cNvPr id="8" name="Parallellogram 7">
            <a:extLst>
              <a:ext uri="{FF2B5EF4-FFF2-40B4-BE49-F238E27FC236}">
                <a16:creationId xmlns:a16="http://schemas.microsoft.com/office/drawing/2014/main" id="{3A1CD71D-666A-42DB-8CB3-BA1854155A42}"/>
              </a:ext>
            </a:extLst>
          </p:cNvPr>
          <p:cNvSpPr/>
          <p:nvPr/>
        </p:nvSpPr>
        <p:spPr>
          <a:xfrm>
            <a:off x="4033520" y="4500880"/>
            <a:ext cx="3759308" cy="579120"/>
          </a:xfrm>
          <a:prstGeom prst="parallelogram">
            <a:avLst>
              <a:gd name="adj" fmla="val 192857"/>
            </a:avLst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B429204-0E8E-4D2A-8C79-90E4F71CC90B}"/>
              </a:ext>
            </a:extLst>
          </p:cNvPr>
          <p:cNvSpPr txBox="1"/>
          <p:nvPr/>
        </p:nvSpPr>
        <p:spPr>
          <a:xfrm>
            <a:off x="1996505" y="3074092"/>
            <a:ext cx="107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ABCD</a:t>
            </a:r>
          </a:p>
        </p:txBody>
      </p:sp>
      <p:sp>
        <p:nvSpPr>
          <p:cNvPr id="16" name="Parallellogram 15">
            <a:extLst>
              <a:ext uri="{FF2B5EF4-FFF2-40B4-BE49-F238E27FC236}">
                <a16:creationId xmlns:a16="http://schemas.microsoft.com/office/drawing/2014/main" id="{942A74E5-2904-4883-B958-0598423F05A0}"/>
              </a:ext>
            </a:extLst>
          </p:cNvPr>
          <p:cNvSpPr/>
          <p:nvPr/>
        </p:nvSpPr>
        <p:spPr>
          <a:xfrm rot="9157777">
            <a:off x="3337984" y="2253991"/>
            <a:ext cx="2570865" cy="2367563"/>
          </a:xfrm>
          <a:prstGeom prst="parallelogram">
            <a:avLst>
              <a:gd name="adj" fmla="val 53632"/>
            </a:avLst>
          </a:prstGeom>
          <a:solidFill>
            <a:schemeClr val="accent3">
              <a:lumMod val="75000"/>
              <a:lumOff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1A8E930-8298-44D9-AA30-10F7D82F692B}"/>
              </a:ext>
            </a:extLst>
          </p:cNvPr>
          <p:cNvSpPr txBox="1"/>
          <p:nvPr/>
        </p:nvSpPr>
        <p:spPr>
          <a:xfrm>
            <a:off x="1996504" y="3583972"/>
            <a:ext cx="107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ADHE</a:t>
            </a:r>
          </a:p>
        </p:txBody>
      </p:sp>
    </p:spTree>
    <p:extLst>
      <p:ext uri="{BB962C8B-B14F-4D97-AF65-F5344CB8AC3E}">
        <p14:creationId xmlns:p14="http://schemas.microsoft.com/office/powerpoint/2010/main" val="52450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14" grpId="0" animBg="1"/>
      <p:bldP spid="14" grpId="1" animBg="1"/>
      <p:bldP spid="15" grpId="0"/>
      <p:bldP spid="8" grpId="0" animBg="1"/>
      <p:bldP spid="8" grpId="1" animBg="1"/>
      <p:bldP spid="17" grpId="0"/>
      <p:bldP spid="16" grpId="0" animBg="1"/>
      <p:bldP spid="16" grpId="1" animBg="1"/>
      <p:bldP spid="19" grpId="0"/>
    </p:bldLst>
  </p:timing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241</Words>
  <Application>Microsoft Office PowerPoint</Application>
  <PresentationFormat>Breedbeeld</PresentationFormat>
  <Paragraphs>88</Paragraphs>
  <Slides>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Galerie</vt:lpstr>
      <vt:lpstr>Theorie  Kubus en vierkant</vt:lpstr>
      <vt:lpstr>Vierkant en Kubus</vt:lpstr>
      <vt:lpstr>Uitslag kubus</vt:lpstr>
      <vt:lpstr>Letters bij een kubus zetten</vt:lpstr>
      <vt:lpstr>Letters bij een vierkant zetten</vt:lpstr>
      <vt:lpstr>Ribben noemen oefenen</vt:lpstr>
      <vt:lpstr>Vlakken noemen oefenen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2021-06-15T09:06:22Z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